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5" r:id="rId1"/>
  </p:sldMasterIdLst>
  <p:notesMasterIdLst>
    <p:notesMasterId r:id="rId20"/>
  </p:notesMasterIdLst>
  <p:sldIdLst>
    <p:sldId id="256" r:id="rId2"/>
    <p:sldId id="273" r:id="rId3"/>
    <p:sldId id="257" r:id="rId4"/>
    <p:sldId id="258" r:id="rId5"/>
    <p:sldId id="259" r:id="rId6"/>
    <p:sldId id="261" r:id="rId7"/>
    <p:sldId id="262" r:id="rId8"/>
    <p:sldId id="260" r:id="rId9"/>
    <p:sldId id="263" r:id="rId10"/>
    <p:sldId id="274" r:id="rId11"/>
    <p:sldId id="271" r:id="rId12"/>
    <p:sldId id="265" r:id="rId13"/>
    <p:sldId id="266" r:id="rId14"/>
    <p:sldId id="267" r:id="rId15"/>
    <p:sldId id="272" r:id="rId16"/>
    <p:sldId id="268" r:id="rId17"/>
    <p:sldId id="269" r:id="rId18"/>
    <p:sldId id="270" r:id="rId19"/>
  </p:sldIdLst>
  <p:sldSz cx="12192000" cy="6858000"/>
  <p:notesSz cx="6858000" cy="9144000"/>
  <p:embeddedFontLst>
    <p:embeddedFont>
      <p:font typeface="Quattrocento Sans" panose="020B0502050000020003" pitchFamily="34" charset="0"/>
      <p:regular r:id="rId21"/>
      <p:bold r:id="rId22"/>
      <p:italic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384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5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3695412f86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3695412f86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3695412f86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3695412f86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3695412f86e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3695412f86e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rgbClr val="3EADA7"/>
        </a:soli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p2" descr="IIITD_pptslide_jpeg-03.jpg"/>
          <p:cNvPicPr preferRelativeResize="0"/>
          <p:nvPr/>
        </p:nvPicPr>
        <p:blipFill rotWithShape="1">
          <a:blip r:embed="rId2">
            <a:alphaModFix/>
          </a:blip>
          <a:srcRect l="72917" t="69259"/>
          <a:stretch/>
        </p:blipFill>
        <p:spPr>
          <a:xfrm>
            <a:off x="9715500" y="4749800"/>
            <a:ext cx="2476500" cy="21082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1524000" y="1063671"/>
            <a:ext cx="9753600" cy="18750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Quattrocento Sans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5486400" y="3240578"/>
            <a:ext cx="5791200" cy="2042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9F7F6"/>
              </a:buClr>
              <a:buSzPts val="2400"/>
              <a:buNone/>
              <a:defRPr sz="2400">
                <a:solidFill>
                  <a:srgbClr val="E9F7F6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dt" idx="10"/>
          </p:nvPr>
        </p:nvSpPr>
        <p:spPr>
          <a:xfrm>
            <a:off x="54864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7" name="Google Shape;17;p2"/>
          <p:cNvCxnSpPr/>
          <p:nvPr/>
        </p:nvCxnSpPr>
        <p:spPr>
          <a:xfrm>
            <a:off x="914400" y="3089628"/>
            <a:ext cx="103632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8" name="Google Shape;18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4400" y="4534784"/>
            <a:ext cx="3014164" cy="16588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>
  <p:cSld name="Title and Vertical Text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1"/>
          <p:cNvPicPr preferRelativeResize="0"/>
          <p:nvPr/>
        </p:nvPicPr>
        <p:blipFill rotWithShape="1">
          <a:blip r:embed="rId2">
            <a:alphaModFix/>
          </a:blip>
          <a:srcRect l="72690" t="69862"/>
          <a:stretch/>
        </p:blipFill>
        <p:spPr>
          <a:xfrm>
            <a:off x="9694748" y="4789714"/>
            <a:ext cx="2497252" cy="2068286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1"/>
          <p:cNvSpPr txBox="1">
            <a:spLocks noGrp="1"/>
          </p:cNvSpPr>
          <p:nvPr>
            <p:ph type="body" idx="1"/>
          </p:nvPr>
        </p:nvSpPr>
        <p:spPr>
          <a:xfrm rot="5400000">
            <a:off x="3703449" y="-1477140"/>
            <a:ext cx="4798956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9pPr>
          </a:lstStyle>
          <a:p>
            <a:endParaRPr/>
          </a:p>
        </p:txBody>
      </p:sp>
      <p:sp>
        <p:nvSpPr>
          <p:cNvPr id="92" name="Google Shape;92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1"/>
          <p:cNvSpPr txBox="1">
            <a:spLocks noGrp="1"/>
          </p:cNvSpPr>
          <p:nvPr>
            <p:ph type="sldNum" idx="12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5" name="Google Shape;95;p11"/>
          <p:cNvSpPr txBox="1">
            <a:spLocks noGrp="1"/>
          </p:cNvSpPr>
          <p:nvPr>
            <p:ph type="title"/>
          </p:nvPr>
        </p:nvSpPr>
        <p:spPr>
          <a:xfrm>
            <a:off x="845127" y="365760"/>
            <a:ext cx="9445502" cy="826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EADA7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96" name="Google Shape;96;p11"/>
          <p:cNvCxnSpPr/>
          <p:nvPr/>
        </p:nvCxnSpPr>
        <p:spPr>
          <a:xfrm>
            <a:off x="845127" y="1191932"/>
            <a:ext cx="10515600" cy="0"/>
          </a:xfrm>
          <a:prstGeom prst="straightConnector1">
            <a:avLst/>
          </a:prstGeom>
          <a:noFill/>
          <a:ln w="9525" cap="flat" cmpd="sng">
            <a:solidFill>
              <a:srgbClr val="3DACA7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97" name="Google Shape;97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60627" y="555008"/>
            <a:ext cx="800100" cy="44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2"/>
          <p:cNvSpPr txBox="1">
            <a:spLocks noGrp="1"/>
          </p:cNvSpPr>
          <p:nvPr>
            <p:ph type="title"/>
          </p:nvPr>
        </p:nvSpPr>
        <p:spPr>
          <a:xfrm rot="5400000">
            <a:off x="7133431" y="1951831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EADA7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600869"/>
            <a:ext cx="5811837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9pPr>
          </a:lstStyle>
          <a:p>
            <a:endParaRPr/>
          </a:p>
        </p:txBody>
      </p:sp>
      <p:sp>
        <p:nvSpPr>
          <p:cNvPr id="101" name="Google Shape;101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12"/>
          <p:cNvSpPr txBox="1">
            <a:spLocks noGrp="1"/>
          </p:cNvSpPr>
          <p:nvPr>
            <p:ph type="sldNum" idx="12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04" name="Google Shape;104;p12"/>
          <p:cNvCxnSpPr/>
          <p:nvPr/>
        </p:nvCxnSpPr>
        <p:spPr>
          <a:xfrm>
            <a:off x="8724900" y="370119"/>
            <a:ext cx="0" cy="5806281"/>
          </a:xfrm>
          <a:prstGeom prst="straightConnector1">
            <a:avLst/>
          </a:prstGeom>
          <a:noFill/>
          <a:ln w="9525" cap="flat" cmpd="sng">
            <a:solidFill>
              <a:srgbClr val="3DACA7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wo Content">
  <p:cSld name="1_Two Content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13"/>
          <p:cNvPicPr preferRelativeResize="0"/>
          <p:nvPr/>
        </p:nvPicPr>
        <p:blipFill rotWithShape="1">
          <a:blip r:embed="rId2">
            <a:alphaModFix/>
          </a:blip>
          <a:srcRect l="72690" t="69862"/>
          <a:stretch/>
        </p:blipFill>
        <p:spPr>
          <a:xfrm>
            <a:off x="9694748" y="4789714"/>
            <a:ext cx="2497252" cy="2068286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3"/>
          <p:cNvSpPr txBox="1">
            <a:spLocks noGrp="1"/>
          </p:cNvSpPr>
          <p:nvPr>
            <p:ph type="body" idx="1"/>
          </p:nvPr>
        </p:nvSpPr>
        <p:spPr>
          <a:xfrm>
            <a:off x="914399" y="1381181"/>
            <a:ext cx="5112328" cy="4798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9pPr>
          </a:lstStyle>
          <a:p>
            <a:endParaRPr/>
          </a:p>
        </p:txBody>
      </p:sp>
      <p:sp>
        <p:nvSpPr>
          <p:cNvPr id="108" name="Google Shape;108;p13"/>
          <p:cNvSpPr txBox="1">
            <a:spLocks noGrp="1"/>
          </p:cNvSpPr>
          <p:nvPr>
            <p:ph type="body" idx="2"/>
          </p:nvPr>
        </p:nvSpPr>
        <p:spPr>
          <a:xfrm>
            <a:off x="6244770" y="1381181"/>
            <a:ext cx="5105400" cy="4798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9pPr>
          </a:lstStyle>
          <a:p>
            <a:endParaRPr/>
          </a:p>
        </p:txBody>
      </p:sp>
      <p:sp>
        <p:nvSpPr>
          <p:cNvPr id="109" name="Google Shape;109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13"/>
          <p:cNvSpPr txBox="1">
            <a:spLocks noGrp="1"/>
          </p:cNvSpPr>
          <p:nvPr>
            <p:ph type="sldNum" idx="12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2" name="Google Shape;112;p13"/>
          <p:cNvSpPr txBox="1">
            <a:spLocks noGrp="1"/>
          </p:cNvSpPr>
          <p:nvPr>
            <p:ph type="title"/>
          </p:nvPr>
        </p:nvSpPr>
        <p:spPr>
          <a:xfrm>
            <a:off x="845127" y="365760"/>
            <a:ext cx="9445502" cy="826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EADA7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13" name="Google Shape;113;p13"/>
          <p:cNvCxnSpPr/>
          <p:nvPr/>
        </p:nvCxnSpPr>
        <p:spPr>
          <a:xfrm>
            <a:off x="845127" y="1191932"/>
            <a:ext cx="10515600" cy="0"/>
          </a:xfrm>
          <a:prstGeom prst="straightConnector1">
            <a:avLst/>
          </a:prstGeom>
          <a:noFill/>
          <a:ln w="9525" cap="flat" cmpd="sng">
            <a:solidFill>
              <a:srgbClr val="3DACA7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4" name="Google Shape;114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60627" y="555008"/>
            <a:ext cx="800100" cy="44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omparison">
  <p:cSld name="1_Comparison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14"/>
          <p:cNvPicPr preferRelativeResize="0"/>
          <p:nvPr/>
        </p:nvPicPr>
        <p:blipFill rotWithShape="1">
          <a:blip r:embed="rId2">
            <a:alphaModFix/>
          </a:blip>
          <a:srcRect l="72690" t="69862"/>
          <a:stretch/>
        </p:blipFill>
        <p:spPr>
          <a:xfrm>
            <a:off x="9694748" y="4789714"/>
            <a:ext cx="2497252" cy="2068286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4"/>
          <p:cNvSpPr txBox="1">
            <a:spLocks noGrp="1"/>
          </p:cNvSpPr>
          <p:nvPr>
            <p:ph type="body" idx="1"/>
          </p:nvPr>
        </p:nvSpPr>
        <p:spPr>
          <a:xfrm>
            <a:off x="914399" y="1262291"/>
            <a:ext cx="5086928" cy="825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18" name="Google Shape;118;p14"/>
          <p:cNvSpPr txBox="1">
            <a:spLocks noGrp="1"/>
          </p:cNvSpPr>
          <p:nvPr>
            <p:ph type="body" idx="2"/>
          </p:nvPr>
        </p:nvSpPr>
        <p:spPr>
          <a:xfrm>
            <a:off x="914399" y="2154891"/>
            <a:ext cx="5086928" cy="40331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9pPr>
          </a:lstStyle>
          <a:p>
            <a:endParaRPr/>
          </a:p>
        </p:txBody>
      </p:sp>
      <p:sp>
        <p:nvSpPr>
          <p:cNvPr id="119" name="Google Shape;119;p14"/>
          <p:cNvSpPr txBox="1">
            <a:spLocks noGrp="1"/>
          </p:cNvSpPr>
          <p:nvPr>
            <p:ph type="body" idx="3"/>
          </p:nvPr>
        </p:nvSpPr>
        <p:spPr>
          <a:xfrm>
            <a:off x="6230257" y="1262288"/>
            <a:ext cx="5105400" cy="8256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20" name="Google Shape;120;p14"/>
          <p:cNvSpPr txBox="1">
            <a:spLocks noGrp="1"/>
          </p:cNvSpPr>
          <p:nvPr>
            <p:ph type="body" idx="4"/>
          </p:nvPr>
        </p:nvSpPr>
        <p:spPr>
          <a:xfrm>
            <a:off x="6230257" y="2154891"/>
            <a:ext cx="5105400" cy="40331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9pPr>
          </a:lstStyle>
          <a:p>
            <a:endParaRPr/>
          </a:p>
        </p:txBody>
      </p:sp>
      <p:sp>
        <p:nvSpPr>
          <p:cNvPr id="121" name="Google Shape;121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14"/>
          <p:cNvSpPr txBox="1">
            <a:spLocks noGrp="1"/>
          </p:cNvSpPr>
          <p:nvPr>
            <p:ph type="sldNum" idx="12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4" name="Google Shape;124;p14"/>
          <p:cNvSpPr txBox="1">
            <a:spLocks noGrp="1"/>
          </p:cNvSpPr>
          <p:nvPr>
            <p:ph type="title"/>
          </p:nvPr>
        </p:nvSpPr>
        <p:spPr>
          <a:xfrm>
            <a:off x="845127" y="365760"/>
            <a:ext cx="9445502" cy="826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EADA7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25" name="Google Shape;125;p14"/>
          <p:cNvCxnSpPr/>
          <p:nvPr/>
        </p:nvCxnSpPr>
        <p:spPr>
          <a:xfrm>
            <a:off x="845127" y="1191932"/>
            <a:ext cx="10515600" cy="0"/>
          </a:xfrm>
          <a:prstGeom prst="straightConnector1">
            <a:avLst/>
          </a:prstGeom>
          <a:noFill/>
          <a:ln w="9525" cap="flat" cmpd="sng">
            <a:solidFill>
              <a:srgbClr val="3DACA7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26" name="Google Shape;126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60627" y="555008"/>
            <a:ext cx="800100" cy="44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Only">
  <p:cSld name="1_Title Only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15"/>
          <p:cNvPicPr preferRelativeResize="0"/>
          <p:nvPr/>
        </p:nvPicPr>
        <p:blipFill rotWithShape="1">
          <a:blip r:embed="rId2">
            <a:alphaModFix/>
          </a:blip>
          <a:srcRect l="72690" t="69862"/>
          <a:stretch/>
        </p:blipFill>
        <p:spPr>
          <a:xfrm>
            <a:off x="9694748" y="4789714"/>
            <a:ext cx="2497252" cy="2068286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15"/>
          <p:cNvSpPr txBox="1">
            <a:spLocks noGrp="1"/>
          </p:cNvSpPr>
          <p:nvPr>
            <p:ph type="sldNum" idx="12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2" name="Google Shape;132;p15"/>
          <p:cNvSpPr txBox="1">
            <a:spLocks noGrp="1"/>
          </p:cNvSpPr>
          <p:nvPr>
            <p:ph type="title"/>
          </p:nvPr>
        </p:nvSpPr>
        <p:spPr>
          <a:xfrm>
            <a:off x="845127" y="365760"/>
            <a:ext cx="9445502" cy="826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EADA7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33" name="Google Shape;133;p15"/>
          <p:cNvCxnSpPr/>
          <p:nvPr/>
        </p:nvCxnSpPr>
        <p:spPr>
          <a:xfrm>
            <a:off x="845127" y="1191932"/>
            <a:ext cx="10515600" cy="0"/>
          </a:xfrm>
          <a:prstGeom prst="straightConnector1">
            <a:avLst/>
          </a:prstGeom>
          <a:noFill/>
          <a:ln w="9525" cap="flat" cmpd="sng">
            <a:solidFill>
              <a:srgbClr val="3DACA7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4" name="Google Shape;134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60627" y="555008"/>
            <a:ext cx="800100" cy="44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ontent with Caption">
  <p:cSld name="1_Content with Caption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16"/>
          <p:cNvPicPr preferRelativeResize="0"/>
          <p:nvPr/>
        </p:nvPicPr>
        <p:blipFill rotWithShape="1">
          <a:blip r:embed="rId2">
            <a:alphaModFix/>
          </a:blip>
          <a:srcRect l="72690" t="69862"/>
          <a:stretch/>
        </p:blipFill>
        <p:spPr>
          <a:xfrm>
            <a:off x="9694748" y="4789714"/>
            <a:ext cx="2497252" cy="2068286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16"/>
          <p:cNvSpPr txBox="1">
            <a:spLocks noGrp="1"/>
          </p:cNvSpPr>
          <p:nvPr>
            <p:ph type="body" idx="1"/>
          </p:nvPr>
        </p:nvSpPr>
        <p:spPr>
          <a:xfrm>
            <a:off x="5181600" y="990600"/>
            <a:ext cx="61722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/>
            </a:lvl9pPr>
          </a:lstStyle>
          <a:p>
            <a:endParaRPr/>
          </a:p>
        </p:txBody>
      </p:sp>
      <p:sp>
        <p:nvSpPr>
          <p:cNvPr id="138" name="Google Shape;138;p16"/>
          <p:cNvSpPr txBox="1">
            <a:spLocks noGrp="1"/>
          </p:cNvSpPr>
          <p:nvPr>
            <p:ph type="body" idx="2"/>
          </p:nvPr>
        </p:nvSpPr>
        <p:spPr>
          <a:xfrm>
            <a:off x="841248" y="2191660"/>
            <a:ext cx="3931920" cy="36757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39" name="Google Shape;139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16"/>
          <p:cNvSpPr txBox="1">
            <a:spLocks noGrp="1"/>
          </p:cNvSpPr>
          <p:nvPr>
            <p:ph type="sldNum" idx="12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2" name="Google Shape;142;p16"/>
          <p:cNvSpPr txBox="1">
            <a:spLocks noGrp="1"/>
          </p:cNvSpPr>
          <p:nvPr>
            <p:ph type="title"/>
          </p:nvPr>
        </p:nvSpPr>
        <p:spPr>
          <a:xfrm>
            <a:off x="841248" y="457200"/>
            <a:ext cx="3931920" cy="1487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EADA7"/>
              </a:buClr>
              <a:buSzPts val="3200"/>
              <a:buFont typeface="Quattrocento Sans"/>
              <a:buNone/>
              <a:defRPr sz="3200" b="0">
                <a:solidFill>
                  <a:srgbClr val="3EADA7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43" name="Google Shape;143;p16"/>
          <p:cNvCxnSpPr/>
          <p:nvPr/>
        </p:nvCxnSpPr>
        <p:spPr>
          <a:xfrm>
            <a:off x="860600" y="2061029"/>
            <a:ext cx="3931920" cy="0"/>
          </a:xfrm>
          <a:prstGeom prst="straightConnector1">
            <a:avLst/>
          </a:prstGeom>
          <a:noFill/>
          <a:ln w="9525" cap="flat" cmpd="sng">
            <a:solidFill>
              <a:srgbClr val="3DACA7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4" name="Google Shape;144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60627" y="555008"/>
            <a:ext cx="800100" cy="44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Picture with Caption">
  <p:cSld name="1_Picture with Caption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17"/>
          <p:cNvPicPr preferRelativeResize="0"/>
          <p:nvPr/>
        </p:nvPicPr>
        <p:blipFill rotWithShape="1">
          <a:blip r:embed="rId2">
            <a:alphaModFix/>
          </a:blip>
          <a:srcRect l="72690" t="69862"/>
          <a:stretch/>
        </p:blipFill>
        <p:spPr>
          <a:xfrm>
            <a:off x="9694748" y="4789714"/>
            <a:ext cx="2497252" cy="2068286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17"/>
          <p:cNvSpPr>
            <a:spLocks noGrp="1"/>
          </p:cNvSpPr>
          <p:nvPr>
            <p:ph type="pic" idx="2"/>
          </p:nvPr>
        </p:nvSpPr>
        <p:spPr>
          <a:xfrm>
            <a:off x="5181600" y="990600"/>
            <a:ext cx="6172200" cy="4876800"/>
          </a:xfrm>
          <a:prstGeom prst="rect">
            <a:avLst/>
          </a:prstGeom>
          <a:noFill/>
          <a:ln>
            <a:noFill/>
          </a:ln>
        </p:spPr>
      </p:sp>
      <p:sp>
        <p:nvSpPr>
          <p:cNvPr id="148" name="Google Shape;148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17"/>
          <p:cNvSpPr txBox="1">
            <a:spLocks noGrp="1"/>
          </p:cNvSpPr>
          <p:nvPr>
            <p:ph type="sldNum" idx="12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1" name="Google Shape;151;p17"/>
          <p:cNvSpPr txBox="1">
            <a:spLocks noGrp="1"/>
          </p:cNvSpPr>
          <p:nvPr>
            <p:ph type="body" idx="1"/>
          </p:nvPr>
        </p:nvSpPr>
        <p:spPr>
          <a:xfrm>
            <a:off x="841248" y="2191660"/>
            <a:ext cx="3931920" cy="36757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52" name="Google Shape;152;p17"/>
          <p:cNvSpPr txBox="1">
            <a:spLocks noGrp="1"/>
          </p:cNvSpPr>
          <p:nvPr>
            <p:ph type="title"/>
          </p:nvPr>
        </p:nvSpPr>
        <p:spPr>
          <a:xfrm>
            <a:off x="841248" y="457200"/>
            <a:ext cx="3931920" cy="1487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EADA7"/>
              </a:buClr>
              <a:buSzPts val="3200"/>
              <a:buFont typeface="Quattrocento Sans"/>
              <a:buNone/>
              <a:defRPr sz="3200" b="0">
                <a:solidFill>
                  <a:srgbClr val="3EADA7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53" name="Google Shape;153;p17"/>
          <p:cNvCxnSpPr/>
          <p:nvPr/>
        </p:nvCxnSpPr>
        <p:spPr>
          <a:xfrm>
            <a:off x="860600" y="2061029"/>
            <a:ext cx="3931920" cy="0"/>
          </a:xfrm>
          <a:prstGeom prst="straightConnector1">
            <a:avLst/>
          </a:prstGeom>
          <a:noFill/>
          <a:ln w="9525" cap="flat" cmpd="sng">
            <a:solidFill>
              <a:srgbClr val="3DACA7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4" name="Google Shape;154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60627" y="555008"/>
            <a:ext cx="800100" cy="44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Vertical Text">
  <p:cSld name="1_Title and Vertical Text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18"/>
          <p:cNvPicPr preferRelativeResize="0"/>
          <p:nvPr/>
        </p:nvPicPr>
        <p:blipFill rotWithShape="1">
          <a:blip r:embed="rId2">
            <a:alphaModFix/>
          </a:blip>
          <a:srcRect l="72690" t="69862"/>
          <a:stretch/>
        </p:blipFill>
        <p:spPr>
          <a:xfrm>
            <a:off x="9694748" y="4789714"/>
            <a:ext cx="2497252" cy="2068286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18"/>
          <p:cNvSpPr txBox="1">
            <a:spLocks noGrp="1"/>
          </p:cNvSpPr>
          <p:nvPr>
            <p:ph type="body" idx="1"/>
          </p:nvPr>
        </p:nvSpPr>
        <p:spPr>
          <a:xfrm rot="5400000">
            <a:off x="3715859" y="-1496477"/>
            <a:ext cx="4767210" cy="105225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9pPr>
          </a:lstStyle>
          <a:p>
            <a:endParaRPr/>
          </a:p>
        </p:txBody>
      </p:sp>
      <p:sp>
        <p:nvSpPr>
          <p:cNvPr id="158" name="Google Shape;158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18"/>
          <p:cNvSpPr txBox="1">
            <a:spLocks noGrp="1"/>
          </p:cNvSpPr>
          <p:nvPr>
            <p:ph type="sldNum" idx="12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1" name="Google Shape;161;p18"/>
          <p:cNvSpPr txBox="1">
            <a:spLocks noGrp="1"/>
          </p:cNvSpPr>
          <p:nvPr>
            <p:ph type="title"/>
          </p:nvPr>
        </p:nvSpPr>
        <p:spPr>
          <a:xfrm>
            <a:off x="845127" y="365760"/>
            <a:ext cx="9445502" cy="826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EADA7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62" name="Google Shape;162;p18"/>
          <p:cNvCxnSpPr/>
          <p:nvPr/>
        </p:nvCxnSpPr>
        <p:spPr>
          <a:xfrm>
            <a:off x="845127" y="1191932"/>
            <a:ext cx="10515600" cy="0"/>
          </a:xfrm>
          <a:prstGeom prst="straightConnector1">
            <a:avLst/>
          </a:prstGeom>
          <a:noFill/>
          <a:ln w="9525" cap="flat" cmpd="sng">
            <a:solidFill>
              <a:srgbClr val="3DACA7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63" name="Google Shape;163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60627" y="555008"/>
            <a:ext cx="800100" cy="44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3"/>
          <p:cNvPicPr preferRelativeResize="0"/>
          <p:nvPr/>
        </p:nvPicPr>
        <p:blipFill rotWithShape="1">
          <a:blip r:embed="rId2">
            <a:alphaModFix/>
          </a:blip>
          <a:srcRect l="72690" t="69862"/>
          <a:stretch/>
        </p:blipFill>
        <p:spPr>
          <a:xfrm>
            <a:off x="9694748" y="4789714"/>
            <a:ext cx="2497252" cy="2068286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845127" y="365760"/>
            <a:ext cx="9445502" cy="826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EADA7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body" idx="1"/>
          </p:nvPr>
        </p:nvSpPr>
        <p:spPr>
          <a:xfrm>
            <a:off x="845127" y="1381182"/>
            <a:ext cx="10515600" cy="4798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sldNum" idx="12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6" name="Google Shape;26;p3"/>
          <p:cNvCxnSpPr/>
          <p:nvPr/>
        </p:nvCxnSpPr>
        <p:spPr>
          <a:xfrm>
            <a:off x="845127" y="1191932"/>
            <a:ext cx="10515600" cy="0"/>
          </a:xfrm>
          <a:prstGeom prst="straightConnector1">
            <a:avLst/>
          </a:prstGeom>
          <a:noFill/>
          <a:ln w="9525" cap="flat" cmpd="sng">
            <a:solidFill>
              <a:srgbClr val="3DACA7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7" name="Google Shape;27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60627" y="555008"/>
            <a:ext cx="800100" cy="44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4"/>
          <p:cNvPicPr preferRelativeResize="0"/>
          <p:nvPr/>
        </p:nvPicPr>
        <p:blipFill rotWithShape="1">
          <a:blip r:embed="rId2">
            <a:alphaModFix/>
          </a:blip>
          <a:srcRect l="72690" t="69862"/>
          <a:stretch/>
        </p:blipFill>
        <p:spPr>
          <a:xfrm>
            <a:off x="9694748" y="4789714"/>
            <a:ext cx="2497252" cy="2068286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4"/>
          <p:cNvSpPr txBox="1"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EADA7"/>
              </a:buClr>
              <a:buSzPts val="6000"/>
              <a:buFont typeface="Quattrocento Sans"/>
              <a:buNone/>
              <a:defRPr sz="6000" b="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  <a:defRPr sz="2400">
                <a:solidFill>
                  <a:srgbClr val="3F3F3F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sldNum" idx="12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oogle Shape;36;p5"/>
          <p:cNvPicPr preferRelativeResize="0"/>
          <p:nvPr/>
        </p:nvPicPr>
        <p:blipFill rotWithShape="1">
          <a:blip r:embed="rId2">
            <a:alphaModFix/>
          </a:blip>
          <a:srcRect l="72690" t="69862"/>
          <a:stretch/>
        </p:blipFill>
        <p:spPr>
          <a:xfrm>
            <a:off x="9694748" y="4789714"/>
            <a:ext cx="2497252" cy="2068286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5"/>
          <p:cNvSpPr txBox="1">
            <a:spLocks noGrp="1"/>
          </p:cNvSpPr>
          <p:nvPr>
            <p:ph type="body" idx="1"/>
          </p:nvPr>
        </p:nvSpPr>
        <p:spPr>
          <a:xfrm>
            <a:off x="845127" y="1381182"/>
            <a:ext cx="5181600" cy="4798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body" idx="2"/>
          </p:nvPr>
        </p:nvSpPr>
        <p:spPr>
          <a:xfrm>
            <a:off x="6172200" y="1381182"/>
            <a:ext cx="5181600" cy="4798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sldNum" idx="12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title"/>
          </p:nvPr>
        </p:nvSpPr>
        <p:spPr>
          <a:xfrm>
            <a:off x="845127" y="365760"/>
            <a:ext cx="9445502" cy="826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EADA7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43" name="Google Shape;43;p5"/>
          <p:cNvCxnSpPr/>
          <p:nvPr/>
        </p:nvCxnSpPr>
        <p:spPr>
          <a:xfrm>
            <a:off x="845127" y="1191932"/>
            <a:ext cx="10515600" cy="0"/>
          </a:xfrm>
          <a:prstGeom prst="straightConnector1">
            <a:avLst/>
          </a:prstGeom>
          <a:noFill/>
          <a:ln w="9525" cap="flat" cmpd="sng">
            <a:solidFill>
              <a:srgbClr val="3DACA7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44" name="Google Shape;44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60627" y="555008"/>
            <a:ext cx="800100" cy="44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>
  <p:cSld name="Comparis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6"/>
          <p:cNvPicPr preferRelativeResize="0"/>
          <p:nvPr/>
        </p:nvPicPr>
        <p:blipFill rotWithShape="1">
          <a:blip r:embed="rId2">
            <a:alphaModFix/>
          </a:blip>
          <a:srcRect l="72690" t="69862"/>
          <a:stretch/>
        </p:blipFill>
        <p:spPr>
          <a:xfrm>
            <a:off x="9694748" y="4789714"/>
            <a:ext cx="2497252" cy="2068286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6"/>
          <p:cNvSpPr txBox="1">
            <a:spLocks noGrp="1"/>
          </p:cNvSpPr>
          <p:nvPr>
            <p:ph type="body" idx="1"/>
          </p:nvPr>
        </p:nvSpPr>
        <p:spPr>
          <a:xfrm>
            <a:off x="845127" y="1381181"/>
            <a:ext cx="5156200" cy="825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body" idx="2"/>
          </p:nvPr>
        </p:nvSpPr>
        <p:spPr>
          <a:xfrm>
            <a:off x="845127" y="2206880"/>
            <a:ext cx="5156200" cy="3981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9pPr>
          </a:lstStyle>
          <a:p>
            <a:endParaRPr/>
          </a:p>
        </p:txBody>
      </p:sp>
      <p:sp>
        <p:nvSpPr>
          <p:cNvPr id="49" name="Google Shape;49;p6"/>
          <p:cNvSpPr txBox="1">
            <a:spLocks noGrp="1"/>
          </p:cNvSpPr>
          <p:nvPr>
            <p:ph type="body" idx="3"/>
          </p:nvPr>
        </p:nvSpPr>
        <p:spPr>
          <a:xfrm>
            <a:off x="6172200" y="1381182"/>
            <a:ext cx="5181601" cy="8256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0" name="Google Shape;50;p6"/>
          <p:cNvSpPr txBox="1">
            <a:spLocks noGrp="1"/>
          </p:cNvSpPr>
          <p:nvPr>
            <p:ph type="body" idx="4"/>
          </p:nvPr>
        </p:nvSpPr>
        <p:spPr>
          <a:xfrm>
            <a:off x="6172200" y="2206880"/>
            <a:ext cx="5181601" cy="3981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9pPr>
          </a:lstStyle>
          <a:p>
            <a:endParaRPr/>
          </a:p>
        </p:txBody>
      </p:sp>
      <p:sp>
        <p:nvSpPr>
          <p:cNvPr id="51" name="Google Shape;51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6"/>
          <p:cNvSpPr txBox="1">
            <a:spLocks noGrp="1"/>
          </p:cNvSpPr>
          <p:nvPr>
            <p:ph type="sldNum" idx="12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4" name="Google Shape;54;p6"/>
          <p:cNvSpPr txBox="1">
            <a:spLocks noGrp="1"/>
          </p:cNvSpPr>
          <p:nvPr>
            <p:ph type="title"/>
          </p:nvPr>
        </p:nvSpPr>
        <p:spPr>
          <a:xfrm>
            <a:off x="845127" y="365760"/>
            <a:ext cx="9445502" cy="826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EADA7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55" name="Google Shape;55;p6"/>
          <p:cNvCxnSpPr/>
          <p:nvPr/>
        </p:nvCxnSpPr>
        <p:spPr>
          <a:xfrm>
            <a:off x="845127" y="1191932"/>
            <a:ext cx="10515600" cy="0"/>
          </a:xfrm>
          <a:prstGeom prst="straightConnector1">
            <a:avLst/>
          </a:prstGeom>
          <a:noFill/>
          <a:ln w="9525" cap="flat" cmpd="sng">
            <a:solidFill>
              <a:srgbClr val="3DACA7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56" name="Google Shape;56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60627" y="555008"/>
            <a:ext cx="800100" cy="44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7"/>
          <p:cNvPicPr preferRelativeResize="0"/>
          <p:nvPr/>
        </p:nvPicPr>
        <p:blipFill rotWithShape="1">
          <a:blip r:embed="rId2">
            <a:alphaModFix/>
          </a:blip>
          <a:srcRect l="72690" t="69862"/>
          <a:stretch/>
        </p:blipFill>
        <p:spPr>
          <a:xfrm>
            <a:off x="9694748" y="4789714"/>
            <a:ext cx="2497252" cy="2068286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7"/>
          <p:cNvSpPr txBox="1">
            <a:spLocks noGrp="1"/>
          </p:cNvSpPr>
          <p:nvPr>
            <p:ph type="sldNum" idx="12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2" name="Google Shape;62;p7"/>
          <p:cNvSpPr txBox="1">
            <a:spLocks noGrp="1"/>
          </p:cNvSpPr>
          <p:nvPr>
            <p:ph type="title"/>
          </p:nvPr>
        </p:nvSpPr>
        <p:spPr>
          <a:xfrm>
            <a:off x="845127" y="365760"/>
            <a:ext cx="9445502" cy="826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EADA7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63" name="Google Shape;63;p7"/>
          <p:cNvCxnSpPr/>
          <p:nvPr/>
        </p:nvCxnSpPr>
        <p:spPr>
          <a:xfrm>
            <a:off x="845127" y="1191932"/>
            <a:ext cx="10515600" cy="0"/>
          </a:xfrm>
          <a:prstGeom prst="straightConnector1">
            <a:avLst/>
          </a:prstGeom>
          <a:noFill/>
          <a:ln w="9525" cap="flat" cmpd="sng">
            <a:solidFill>
              <a:srgbClr val="3DACA7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64" name="Google Shape;64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60627" y="555008"/>
            <a:ext cx="800100" cy="44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8"/>
          <p:cNvSpPr txBox="1">
            <a:spLocks noGrp="1"/>
          </p:cNvSpPr>
          <p:nvPr>
            <p:ph type="sldNum" idx="12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9"/>
          <p:cNvPicPr preferRelativeResize="0"/>
          <p:nvPr/>
        </p:nvPicPr>
        <p:blipFill rotWithShape="1">
          <a:blip r:embed="rId2">
            <a:alphaModFix/>
          </a:blip>
          <a:srcRect l="72690" t="69862"/>
          <a:stretch/>
        </p:blipFill>
        <p:spPr>
          <a:xfrm>
            <a:off x="9694748" y="4789714"/>
            <a:ext cx="2497252" cy="2068286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9"/>
          <p:cNvSpPr txBox="1"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EADA7"/>
              </a:buClr>
              <a:buSzPts val="3200"/>
              <a:buFont typeface="Quattrocento Sans"/>
              <a:buNone/>
              <a:defRPr sz="3200" b="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9"/>
          <p:cNvSpPr txBox="1">
            <a:spLocks noGrp="1"/>
          </p:cNvSpPr>
          <p:nvPr>
            <p:ph type="body" idx="1"/>
          </p:nvPr>
        </p:nvSpPr>
        <p:spPr>
          <a:xfrm>
            <a:off x="5181600" y="990600"/>
            <a:ext cx="61722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/>
            </a:lvl9pPr>
          </a:lstStyle>
          <a:p>
            <a:endParaRPr/>
          </a:p>
        </p:txBody>
      </p:sp>
      <p:sp>
        <p:nvSpPr>
          <p:cNvPr id="73" name="Google Shape;73;p9"/>
          <p:cNvSpPr txBox="1">
            <a:spLocks noGrp="1"/>
          </p:cNvSpPr>
          <p:nvPr>
            <p:ph type="body" idx="2"/>
          </p:nvPr>
        </p:nvSpPr>
        <p:spPr>
          <a:xfrm>
            <a:off x="841248" y="2057399"/>
            <a:ext cx="3931920" cy="3810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74" name="Google Shape;74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9"/>
          <p:cNvSpPr txBox="1">
            <a:spLocks noGrp="1"/>
          </p:cNvSpPr>
          <p:nvPr>
            <p:ph type="sldNum" idx="12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77" name="Google Shape;77;p9"/>
          <p:cNvCxnSpPr/>
          <p:nvPr/>
        </p:nvCxnSpPr>
        <p:spPr>
          <a:xfrm>
            <a:off x="860600" y="2061029"/>
            <a:ext cx="3931920" cy="0"/>
          </a:xfrm>
          <a:prstGeom prst="straightConnector1">
            <a:avLst/>
          </a:prstGeom>
          <a:noFill/>
          <a:ln w="9525" cap="flat" cmpd="sng">
            <a:solidFill>
              <a:srgbClr val="3DACA7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78" name="Google Shape;78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60627" y="555008"/>
            <a:ext cx="800100" cy="44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0"/>
          <p:cNvPicPr preferRelativeResize="0"/>
          <p:nvPr/>
        </p:nvPicPr>
        <p:blipFill rotWithShape="1">
          <a:blip r:embed="rId2">
            <a:alphaModFix/>
          </a:blip>
          <a:srcRect l="72690" t="69862"/>
          <a:stretch/>
        </p:blipFill>
        <p:spPr>
          <a:xfrm>
            <a:off x="9694748" y="4789714"/>
            <a:ext cx="2497252" cy="2068286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0"/>
          <p:cNvSpPr txBox="1"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EADA7"/>
              </a:buClr>
              <a:buSzPts val="3200"/>
              <a:buFont typeface="Quattrocento Sans"/>
              <a:buNone/>
              <a:defRPr sz="3200" b="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0"/>
          <p:cNvSpPr>
            <a:spLocks noGrp="1"/>
          </p:cNvSpPr>
          <p:nvPr>
            <p:ph type="pic" idx="2"/>
          </p:nvPr>
        </p:nvSpPr>
        <p:spPr>
          <a:xfrm>
            <a:off x="5181600" y="990600"/>
            <a:ext cx="6172200" cy="4876800"/>
          </a:xfrm>
          <a:prstGeom prst="rect">
            <a:avLst/>
          </a:prstGeom>
          <a:noFill/>
          <a:ln>
            <a:noFill/>
          </a:ln>
        </p:spPr>
      </p:sp>
      <p:sp>
        <p:nvSpPr>
          <p:cNvPr id="83" name="Google Shape;83;p10"/>
          <p:cNvSpPr txBox="1">
            <a:spLocks noGrp="1"/>
          </p:cNvSpPr>
          <p:nvPr>
            <p:ph type="body" idx="1"/>
          </p:nvPr>
        </p:nvSpPr>
        <p:spPr>
          <a:xfrm>
            <a:off x="841248" y="2057400"/>
            <a:ext cx="3931920" cy="38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84" name="Google Shape;84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0"/>
          <p:cNvSpPr txBox="1">
            <a:spLocks noGrp="1"/>
          </p:cNvSpPr>
          <p:nvPr>
            <p:ph type="sldNum" idx="12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87" name="Google Shape;87;p10"/>
          <p:cNvCxnSpPr/>
          <p:nvPr/>
        </p:nvCxnSpPr>
        <p:spPr>
          <a:xfrm>
            <a:off x="860600" y="2061029"/>
            <a:ext cx="3931920" cy="0"/>
          </a:xfrm>
          <a:prstGeom prst="straightConnector1">
            <a:avLst/>
          </a:prstGeom>
          <a:noFill/>
          <a:ln w="9525" cap="flat" cmpd="sng">
            <a:solidFill>
              <a:srgbClr val="3DACA7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88" name="Google Shape;88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60627" y="555008"/>
            <a:ext cx="800100" cy="44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EADA7"/>
              </a:buClr>
              <a:buSzPts val="4400"/>
              <a:buFont typeface="Quattrocento Sans"/>
              <a:buNone/>
              <a:defRPr sz="4400" b="0" i="0" u="none" strike="noStrike" cap="none">
                <a:solidFill>
                  <a:srgbClr val="3EADA7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●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●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●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●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●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●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●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●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9"/>
          <p:cNvSpPr txBox="1">
            <a:spLocks noGrp="1"/>
          </p:cNvSpPr>
          <p:nvPr>
            <p:ph type="ctrTitle"/>
          </p:nvPr>
        </p:nvSpPr>
        <p:spPr>
          <a:xfrm>
            <a:off x="980388" y="1063671"/>
            <a:ext cx="10297212" cy="18750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Machine Learning Regression Models for Predicting </a:t>
            </a:r>
            <a:b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Hemolytic Concentration (HC</a:t>
            </a:r>
            <a:r>
              <a:rPr lang="en-US" sz="32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50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of Peptides </a:t>
            </a:r>
            <a:b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Using Curated Activity Data</a:t>
            </a:r>
            <a:endParaRPr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9" name="Google Shape;169;p19"/>
          <p:cNvSpPr txBox="1">
            <a:spLocks noGrp="1"/>
          </p:cNvSpPr>
          <p:nvPr>
            <p:ph type="subTitle" idx="1"/>
          </p:nvPr>
        </p:nvSpPr>
        <p:spPr>
          <a:xfrm>
            <a:off x="1461155" y="3240578"/>
            <a:ext cx="9816445" cy="2042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algn="l"/>
            <a:r>
              <a:rPr lang="en-US" sz="2000" b="1" dirty="0"/>
              <a:t>Guide: Prof. G.P.S Raghava                                                                  By:</a:t>
            </a:r>
            <a:r>
              <a:rPr lang="en-US" sz="2000" dirty="0"/>
              <a:t> Ayushi Singh (MT23242)</a:t>
            </a:r>
            <a:br>
              <a:rPr lang="en-US" sz="2000" dirty="0"/>
            </a:br>
            <a:r>
              <a:rPr lang="en-US" sz="2000" dirty="0"/>
              <a:t>                                                                      </a:t>
            </a:r>
            <a:r>
              <a:rPr lang="en-US" sz="2000" b="1" dirty="0"/>
              <a:t>Department of Computational Biology, IIIT-Delhi</a:t>
            </a:r>
            <a:endParaRPr lang="en-US" sz="20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6BAC6A-F86B-75EE-4100-3C262C84F7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dirty="0"/>
              <a:t>Part 2: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9AB6264-3ED5-D1A5-3B6D-593CD3C6FA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5127" y="3101419"/>
            <a:ext cx="10515600" cy="1866508"/>
          </a:xfrm>
        </p:spPr>
        <p:txBody>
          <a:bodyPr>
            <a:normAutofit/>
          </a:bodyPr>
          <a:lstStyle/>
          <a:p>
            <a:pPr marL="114300" indent="0" algn="ctr">
              <a:buNone/>
            </a:pPr>
            <a:r>
              <a:rPr lang="en-IN" sz="3600" b="1" dirty="0"/>
              <a:t>HC₅₀ value Prediction – Regression Modelling</a:t>
            </a:r>
          </a:p>
        </p:txBody>
      </p:sp>
    </p:spTree>
    <p:extLst>
      <p:ext uri="{BB962C8B-B14F-4D97-AF65-F5344CB8AC3E}">
        <p14:creationId xmlns:p14="http://schemas.microsoft.com/office/powerpoint/2010/main" val="28754256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0C32E-AEC5-157B-5DB2-824FC8F5C7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Feature Extraction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3815ACD0-BF2D-3C36-E162-AFDF666C0D6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95957" y="1117895"/>
            <a:ext cx="2897314" cy="3477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Total features: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8974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using Pfeature tool</a:t>
            </a:r>
          </a:p>
          <a:p>
            <a:pPr marL="3429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Types: AAC, DPC, PCP, CTC, RRI, DDOR, ATC, BTC, etc.-15 features(1162 descriptors)</a:t>
            </a:r>
          </a:p>
          <a:p>
            <a:pPr marL="3429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Captures structural, sequence, and physicochemical properties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3EFCE08-C295-572C-D1B1-782EE9452E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5477" y="1251076"/>
            <a:ext cx="6560638" cy="5606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6286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4A779-49A3-1CCB-B84E-80F3B9970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Correlation Analysis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2134A899-4F45-CA85-F7DA-D7766B1764A1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2054900" y="1191932"/>
            <a:ext cx="7381331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Positive/negative features linked to hemolytic activity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Top Correlated Features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Charge, polarity, hydrophobicity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59E0D93-5A0F-38D3-1FB0-C51E61B9DD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31" y="2200612"/>
            <a:ext cx="6489604" cy="398337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318DB8F-5A7C-D7DE-D5A8-BF4207F5D8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3107" y="2200613"/>
            <a:ext cx="5526562" cy="3496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9085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662C4-09D3-5477-75A2-91509CDE8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Model Architecture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1456E7C9-CCF2-FE28-BA6B-81BFD6328A4E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744718" y="1694204"/>
            <a:ext cx="4656840" cy="47089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Dataset</a:t>
            </a:r>
            <a:r>
              <a:rPr lang="en-US" alt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2,569 peptides (HemoPi2 + Hemolytik2.0)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Filtering</a:t>
            </a:r>
            <a:r>
              <a:rPr lang="en-US" alt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Removed outliers, unified length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 Target</a:t>
            </a:r>
            <a:r>
              <a:rPr lang="en-US" alt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Regression on pHC50 = log₁₀(HC₅₀)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Split</a:t>
            </a:r>
            <a:r>
              <a:rPr lang="en-US" alt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80% Cross-validation, 20% Independent Test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Cross-validation: 5-fold approach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Models Used: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SVR, ETR, RFR, DTR,LR, KNNR, etc.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Evaluation: </a:t>
            </a:r>
            <a:r>
              <a:rPr lang="en-US" alt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R, MAE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MSE, R² on cross-valid &amp; independent set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Output: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Predicted hemolytic concentration (pHC₅₀)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5874B6A-1611-06DC-0227-515BA91179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361533"/>
            <a:ext cx="5833265" cy="5298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8449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2D395-4300-42F9-7AD4-91BBA18319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dirty="0"/>
              <a:t>Regression Results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161BA7-D73B-4E36-4392-66010DE6FB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53" t="1361" r="641" b="1369"/>
          <a:stretch>
            <a:fillRect/>
          </a:stretch>
        </p:blipFill>
        <p:spPr bwMode="auto">
          <a:xfrm>
            <a:off x="1348739" y="1310327"/>
            <a:ext cx="4581445" cy="543926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9" name="Rectangle 3">
            <a:extLst>
              <a:ext uri="{FF2B5EF4-FFF2-40B4-BE49-F238E27FC236}">
                <a16:creationId xmlns:a16="http://schemas.microsoft.com/office/drawing/2014/main" id="{05913747-9300-410F-C866-8D9EC61F39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81947" y="1310327"/>
            <a:ext cx="3414717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BEST MODEL: XGBR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R²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= 0.408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Pearson R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= 0.660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Moderate predictive capability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8DC633-51E1-DCE9-1837-EEE05244EA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590480"/>
            <a:ext cx="5548404" cy="231183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AE1FD4B-C40B-9DA3-96F4-F595EFA528C5}"/>
              </a:ext>
            </a:extLst>
          </p:cNvPr>
          <p:cNvSpPr txBox="1"/>
          <p:nvPr/>
        </p:nvSpPr>
        <p:spPr>
          <a:xfrm>
            <a:off x="8089305" y="3221148"/>
            <a:ext cx="22013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dirty="0"/>
              <a:t>Top 3 performers</a:t>
            </a:r>
          </a:p>
        </p:txBody>
      </p:sp>
    </p:spTree>
    <p:extLst>
      <p:ext uri="{BB962C8B-B14F-4D97-AF65-F5344CB8AC3E}">
        <p14:creationId xmlns:p14="http://schemas.microsoft.com/office/powerpoint/2010/main" val="27659936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E1568C-F9F7-8465-54CB-DECA09D18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Results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0CA18EA-2A55-F4AD-8D7C-282E8AE1C1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0991" y="2780323"/>
            <a:ext cx="8966465" cy="393156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11AFFC0-E67A-D063-4E3B-79DDA8F278A8}"/>
              </a:ext>
            </a:extLst>
          </p:cNvPr>
          <p:cNvSpPr txBox="1"/>
          <p:nvPr/>
        </p:nvSpPr>
        <p:spPr>
          <a:xfrm>
            <a:off x="3384223" y="1139743"/>
            <a:ext cx="7982146" cy="14157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r>
              <a:rPr lang="en-US" altLang="en-US" sz="1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model's predictions are mostly close to the actual values.</a:t>
            </a:r>
            <a:endParaRPr lang="en-US" altLang="en-US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r>
              <a:rPr lang="en-US" altLang="en-US" sz="1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means the model is working well in most cases.</a:t>
            </a:r>
            <a:endParaRPr lang="en-US" altLang="en-US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r>
              <a:rPr lang="en-US" altLang="en-US" sz="1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few values are different, showing where the model can be improved.</a:t>
            </a:r>
            <a:endParaRPr lang="en-US" altLang="en-US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r>
              <a:rPr lang="en-US" altLang="en-US" sz="1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Overall, the model can predict HC₅₀ fairly accurately.</a:t>
            </a:r>
            <a:endParaRPr lang="en-US" altLang="en-US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  <p:sp>
        <p:nvSpPr>
          <p:cNvPr id="15" name="Rectangle 3">
            <a:extLst>
              <a:ext uri="{FF2B5EF4-FFF2-40B4-BE49-F238E27FC236}">
                <a16:creationId xmlns:a16="http://schemas.microsoft.com/office/drawing/2014/main" id="{AFA6392C-6C6C-38C3-8650-9684DF1F7F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26481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D7A617-FD38-1430-5F15-1E6F85A9FA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885" y="1191932"/>
            <a:ext cx="2433504" cy="5666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311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8E8C14-FA1E-19E8-F67D-7FAB4E91C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Conclusion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1FF5DD-1DAC-1C9A-8C1F-9A6CEDDC34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Curated dataset of peptides with experimentally validated HC₅₀ values was used to train regression models.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Multiple machine learning algorithms were explored, with XGBoost and Random Forest showing strong predictive performance.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 engineering and log transformation improved model stability and accuracy.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Predicted HC₅₀ values aligned well with actual values for most peptides, indicating good generalization.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study demonstrates the potential of ML models in estimating hemolytic concentration, supporting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peptide drug design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toxicity prediction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52521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12ED98-F420-BF28-C672-242E4F61B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Future Work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2AD08AA1-24DD-88F7-E2F1-CA716AFB0D2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45128" y="2626498"/>
            <a:ext cx="10401050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Include more peptide sequences and HC₅₀ values from diverse sources to improve model robustness.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Using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deep learning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or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embedding-based features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(e.g., ProtBert)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Deploying a public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web server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for prediction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71977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F5C6F5-E727-BEB3-3B12-AA55FCF1C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Questions?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4FF391-9CF2-CE98-EF0D-7DE8336E93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 algn="ctr">
              <a:buNone/>
            </a:pPr>
            <a:endParaRPr lang="en-IN" dirty="0"/>
          </a:p>
          <a:p>
            <a:pPr marL="114300" indent="0" algn="ctr">
              <a:buNone/>
            </a:pPr>
            <a:endParaRPr lang="en-IN" dirty="0"/>
          </a:p>
          <a:p>
            <a:pPr marL="114300" indent="0" algn="ctr">
              <a:buNone/>
            </a:pPr>
            <a:endParaRPr lang="en-IN" dirty="0"/>
          </a:p>
          <a:p>
            <a:pPr marL="114300" indent="0" algn="ctr">
              <a:buNone/>
            </a:pPr>
            <a:endParaRPr lang="en-IN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7F4C40E-DC04-26F4-7ED1-9F51556907E6}"/>
              </a:ext>
            </a:extLst>
          </p:cNvPr>
          <p:cNvSpPr/>
          <p:nvPr/>
        </p:nvSpPr>
        <p:spPr>
          <a:xfrm>
            <a:off x="4267204" y="2967335"/>
            <a:ext cx="322395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IN" sz="54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Thankyou</a:t>
            </a:r>
          </a:p>
        </p:txBody>
      </p:sp>
    </p:spTree>
    <p:extLst>
      <p:ext uri="{BB962C8B-B14F-4D97-AF65-F5344CB8AC3E}">
        <p14:creationId xmlns:p14="http://schemas.microsoft.com/office/powerpoint/2010/main" val="160847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FE2557-B193-77F1-1807-6A447939A3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Part 1: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DF6557-308F-570B-A49E-7EF530F0F0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5127" y="2611224"/>
            <a:ext cx="10515600" cy="3568913"/>
          </a:xfrm>
        </p:spPr>
        <p:txBody>
          <a:bodyPr>
            <a:normAutofit/>
          </a:bodyPr>
          <a:lstStyle/>
          <a:p>
            <a:pPr marL="114300" indent="0" algn="ctr">
              <a:buNone/>
            </a:pPr>
            <a:r>
              <a:rPr lang="en-US" sz="3600" b="1" dirty="0"/>
              <a:t>Hemolytik 2.0 – Compiling Hemolytic activity of peptides for database</a:t>
            </a:r>
            <a:endParaRPr lang="en-IN" sz="3600" b="1" dirty="0"/>
          </a:p>
        </p:txBody>
      </p:sp>
    </p:spTree>
    <p:extLst>
      <p:ext uri="{BB962C8B-B14F-4D97-AF65-F5344CB8AC3E}">
        <p14:creationId xmlns:p14="http://schemas.microsoft.com/office/powerpoint/2010/main" val="913793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Introduction</a:t>
            </a:r>
            <a:endParaRPr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D55A289-6B15-9F9C-3026-2BAFBF03361E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845127" y="1793875"/>
            <a:ext cx="4505751" cy="3981450"/>
          </a:xfrm>
        </p:spPr>
        <p:txBody>
          <a:bodyPr>
            <a:normAutofit fontScale="92500"/>
          </a:bodyPr>
          <a:lstStyle/>
          <a:p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Peptides are crucial in modern drug discovery.</a:t>
            </a:r>
          </a:p>
          <a:p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Benefits: specificity, efficacy, low toxicity.</a:t>
            </a:r>
          </a:p>
          <a:p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Key issue: </a:t>
            </a: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Hemolytic toxicity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– damage to red blood cells.</a:t>
            </a:r>
          </a:p>
          <a:p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Need for reliable prediction models and curated data.</a:t>
            </a:r>
          </a:p>
          <a:p>
            <a:endParaRPr lang="en-IN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F495F4D-D427-3208-F067-1F3D97F690C9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6395791" y="1381125"/>
            <a:ext cx="5796209" cy="825500"/>
          </a:xfrm>
        </p:spPr>
        <p:txBody>
          <a:bodyPr>
            <a:normAutofit fontScale="92500" lnSpcReduction="20000"/>
          </a:bodyPr>
          <a:lstStyle/>
          <a:p>
            <a:pPr marL="50800" indent="0">
              <a:buNone/>
            </a:pPr>
            <a:r>
              <a:rPr lang="en-IN" b="1" dirty="0"/>
              <a:t>Mechanism of action of Hemolytic and Non-Hemolytic peptides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1D579D5-8C28-D28D-CE9E-6317B108BB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5791" y="2395818"/>
            <a:ext cx="5622699" cy="425919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1"/>
          <p:cNvSpPr txBox="1">
            <a:spLocks noGrp="1"/>
          </p:cNvSpPr>
          <p:nvPr>
            <p:ph type="title"/>
          </p:nvPr>
        </p:nvSpPr>
        <p:spPr>
          <a:xfrm>
            <a:off x="845127" y="365760"/>
            <a:ext cx="9445500" cy="826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Objectives</a:t>
            </a:r>
            <a:endParaRPr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56FE2F2-12D3-F5D5-2359-A4465C28B6E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828014" y="2537406"/>
            <a:ext cx="8258666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Curate a comprehensive dataset of hemolytic &amp; non-hemolytic peptides(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HEMOLYTIK 2.0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3429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Majorly </a:t>
            </a:r>
            <a:r>
              <a:rPr lang="en-US" alt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nalyze </a:t>
            </a:r>
            <a:r>
              <a:rPr lang="en-US" alt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hemolytic activity</a:t>
            </a:r>
          </a:p>
          <a:p>
            <a:pPr marL="3429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 this analysis for developing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regression models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that can predict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HC₅₀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— the hemolytic potential of peptides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2"/>
          <p:cNvSpPr txBox="1">
            <a:spLocks noGrp="1"/>
          </p:cNvSpPr>
          <p:nvPr>
            <p:ph type="title"/>
          </p:nvPr>
        </p:nvSpPr>
        <p:spPr>
          <a:xfrm>
            <a:off x="845127" y="365760"/>
            <a:ext cx="9445500" cy="826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Hemolytik 2.0- Database Overview</a:t>
            </a:r>
            <a:endParaRPr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623A302-F947-39B3-05DB-3EDFCADAD6D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44549" y="2835126"/>
            <a:ext cx="10863541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Data Sources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PubMed, APD3, UniProt, CAMP-R4, DAMPD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Filtering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Manual curation of ~5000 articles (2013–2024)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Total Entries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13,215 peptides (9,589 hemolytic, 3,626 non-hemolytic)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Distinct Sequences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~8,000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Information stored: </a:t>
            </a:r>
            <a:r>
              <a:rPr lang="en-US" alt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sequence, origin, </a:t>
            </a:r>
            <a:r>
              <a:rPr lang="en-US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hemolytic activity(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HC₅₀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-1780</a:t>
            </a:r>
            <a:r>
              <a:rPr lang="en-US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SMILES</a:t>
            </a:r>
            <a:endParaRPr kumimoji="0" lang="en-US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0A31F-BC16-658F-C323-1ED638D1A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dirty="0"/>
              <a:t>Data Architecture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5243D640-9A98-7F8D-57B9-A1EBC4C504E5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324823" y="2249713"/>
            <a:ext cx="4284703" cy="27084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IN" sz="1800" b="1" dirty="0">
                <a:solidFill>
                  <a:schemeClr val="accent1">
                    <a:lumMod val="50000"/>
                  </a:schemeClr>
                </a:solidFill>
              </a:rPr>
              <a:t>[Frontend ↔ PHP ↔ MySQL ↔ Dataset]</a:t>
            </a:r>
          </a:p>
          <a:p>
            <a:pPr marL="0" lvl="0" indent="0" algn="just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IN" sz="1800" b="1" dirty="0">
              <a:solidFill>
                <a:schemeClr val="accent1">
                  <a:lumMod val="50000"/>
                </a:schemeClr>
              </a:solidFill>
            </a:endParaRPr>
          </a:p>
          <a:p>
            <a:pPr marL="0" lvl="0" indent="0" algn="just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IN" sz="1800" b="1" dirty="0">
              <a:solidFill>
                <a:schemeClr val="accent1">
                  <a:lumMod val="50000"/>
                </a:schemeClr>
              </a:solidFill>
            </a:endParaRPr>
          </a:p>
          <a:p>
            <a:pPr marL="0" lvl="0" indent="0" algn="just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IN" sz="1800" b="1" dirty="0">
              <a:solidFill>
                <a:schemeClr val="accent1">
                  <a:lumMod val="50000"/>
                </a:schemeClr>
              </a:solidFill>
            </a:endParaRPr>
          </a:p>
          <a:p>
            <a:pPr marL="0" lvl="0" indent="0" algn="just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IN" sz="1800" b="1" dirty="0">
              <a:solidFill>
                <a:schemeClr val="accent1">
                  <a:lumMod val="50000"/>
                </a:schemeClr>
              </a:solidFill>
            </a:endParaRPr>
          </a:p>
          <a:p>
            <a:pPr marL="0" lvl="0" indent="0" algn="just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Backend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MySQL + Apache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Frontend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HTML, CSS, JS, PHP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Exportable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PDB structures, aligned sequences, publication links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8FD797F-426D-F36C-F121-E776C9E5C0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1682" y="1609155"/>
            <a:ext cx="7246072" cy="4883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7186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05FF2-1FC2-B818-3F04-C7D540CA73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Data Statistics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12BE9E8B-6A4F-B1AD-F949-D9536FDBB16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45127" y="2242541"/>
            <a:ext cx="5857331" cy="3323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13215 peptides categorized- 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9589 hemolytic, 3626 non-hemolytic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20 RBC sources used ([Human, Horse, sheep]-top…)</a:t>
            </a:r>
          </a:p>
          <a:p>
            <a:pPr marL="3429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Functional Categories: Antimicrobial, Anticancer, etc.</a:t>
            </a:r>
          </a:p>
          <a:p>
            <a:pPr marL="3429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Chemical Modifications: D-AA, terminal groups, SMILES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A8188CB-535D-B1A6-5D1B-10EB722B6A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1628" y="1979629"/>
            <a:ext cx="5168498" cy="3431715"/>
          </a:xfrm>
          <a:prstGeom prst="rect">
            <a:avLst/>
          </a:prstGeom>
        </p:spPr>
      </p:pic>
      <p:pic>
        <p:nvPicPr>
          <p:cNvPr id="12" name="Graphic 11" descr="Man">
            <a:extLst>
              <a:ext uri="{FF2B5EF4-FFF2-40B4-BE49-F238E27FC236}">
                <a16:creationId xmlns:a16="http://schemas.microsoft.com/office/drawing/2014/main" id="{486E07E9-2C80-CEA4-2882-16A3AC930D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96991" y="3904534"/>
            <a:ext cx="798740" cy="798740"/>
          </a:xfrm>
          <a:prstGeom prst="rect">
            <a:avLst/>
          </a:prstGeom>
        </p:spPr>
      </p:pic>
      <p:pic>
        <p:nvPicPr>
          <p:cNvPr id="14" name="Graphic 13" descr="Horse">
            <a:extLst>
              <a:ext uri="{FF2B5EF4-FFF2-40B4-BE49-F238E27FC236}">
                <a16:creationId xmlns:a16="http://schemas.microsoft.com/office/drawing/2014/main" id="{0977EA2B-EC51-EF20-B431-940B778875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796752" y="3030539"/>
            <a:ext cx="658306" cy="658306"/>
          </a:xfrm>
          <a:prstGeom prst="rect">
            <a:avLst/>
          </a:prstGeom>
        </p:spPr>
      </p:pic>
      <p:pic>
        <p:nvPicPr>
          <p:cNvPr id="16" name="Graphic 15" descr="Sheep">
            <a:extLst>
              <a:ext uri="{FF2B5EF4-FFF2-40B4-BE49-F238E27FC236}">
                <a16:creationId xmlns:a16="http://schemas.microsoft.com/office/drawing/2014/main" id="{917BBECB-F54C-97C4-E03B-FAF18AE85C8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591419" y="3805345"/>
            <a:ext cx="658305" cy="658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3289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93CC8-C519-FB07-46E7-6755D4BDE4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Hemolytik 2.0 – Key tools and features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2D03F2F8-C486-02F6-17D8-0B950AC0F93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45127" y="2995830"/>
            <a:ext cx="10031913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Annotations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Structure (cyclic/linear), terminal modifications, stereochemistry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Search Tools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Basic, Advanced, Peptide, SMILES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Analysis Tools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BLAST, Smith-Waterman, Mapping, Structure Alignment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Integration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RESTful API, SMILES, 3D structures</a:t>
            </a:r>
          </a:p>
        </p:txBody>
      </p:sp>
    </p:spTree>
    <p:extLst>
      <p:ext uri="{BB962C8B-B14F-4D97-AF65-F5344CB8AC3E}">
        <p14:creationId xmlns:p14="http://schemas.microsoft.com/office/powerpoint/2010/main" val="23965860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0128ACC-5F72-59B5-FD8C-37A4F980D5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Hemolytik v/s Hemolytik2.0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923CF7D-01F3-DBE9-9D49-B016AC07A28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83" t="1664" r="1483" b="1248"/>
          <a:stretch>
            <a:fillRect/>
          </a:stretch>
        </p:blipFill>
        <p:spPr>
          <a:xfrm>
            <a:off x="2912881" y="1305054"/>
            <a:ext cx="5552389" cy="55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6392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1594</TotalTime>
  <Words>679</Words>
  <Application>Microsoft Office PowerPoint</Application>
  <PresentationFormat>Widescreen</PresentationFormat>
  <Paragraphs>83</Paragraphs>
  <Slides>18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Quattrocento Sans</vt:lpstr>
      <vt:lpstr>Calibri</vt:lpstr>
      <vt:lpstr>Noto Sans Symbols</vt:lpstr>
      <vt:lpstr>Times New Roman</vt:lpstr>
      <vt:lpstr>Arial</vt:lpstr>
      <vt:lpstr>Office Theme</vt:lpstr>
      <vt:lpstr>Machine Learning Regression Models for Predicting  Hemolytic Concentration (HC50) of Peptides  Using Curated Activity Data</vt:lpstr>
      <vt:lpstr>Part 1:</vt:lpstr>
      <vt:lpstr>Introduction</vt:lpstr>
      <vt:lpstr>Objectives</vt:lpstr>
      <vt:lpstr>Hemolytik 2.0- Database Overview</vt:lpstr>
      <vt:lpstr>Data Architecture</vt:lpstr>
      <vt:lpstr>Data Statistics</vt:lpstr>
      <vt:lpstr>Hemolytik 2.0 – Key tools and features</vt:lpstr>
      <vt:lpstr>Hemolytik v/s Hemolytik2.0</vt:lpstr>
      <vt:lpstr>Part 2:</vt:lpstr>
      <vt:lpstr>Feature Extraction</vt:lpstr>
      <vt:lpstr>Correlation Analysis</vt:lpstr>
      <vt:lpstr>Model Architecture</vt:lpstr>
      <vt:lpstr>Regression Results</vt:lpstr>
      <vt:lpstr>Results</vt:lpstr>
      <vt:lpstr>Conclusion</vt:lpstr>
      <vt:lpstr>Future Work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ayushi singh</cp:lastModifiedBy>
  <cp:revision>10</cp:revision>
  <dcterms:modified xsi:type="dcterms:W3CDTF">2025-06-22T13:49:11Z</dcterms:modified>
</cp:coreProperties>
</file>